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3" roundtripDataSignature="AMtx7mh7OrEYRY88R+wapbtnMlvj4Vm4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5" orient="horz"/>
        <p:guide pos="39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4927f351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84927f3517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4927f351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84927f351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4927f35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84927f3517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page">
  <p:cSld name="Title page">
    <p:bg>
      <p:bgPr>
        <a:solidFill>
          <a:srgbClr val="26262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6"/>
          <p:cNvGrpSpPr/>
          <p:nvPr/>
        </p:nvGrpSpPr>
        <p:grpSpPr>
          <a:xfrm>
            <a:off x="633304" y="-648376"/>
            <a:ext cx="733465" cy="2367520"/>
            <a:chOff x="685136" y="-246616"/>
            <a:chExt cx="733465" cy="2367520"/>
          </a:xfrm>
        </p:grpSpPr>
        <p:sp>
          <p:nvSpPr>
            <p:cNvPr id="14" name="Google Shape;14;p36"/>
            <p:cNvSpPr/>
            <p:nvPr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5" name="Google Shape;15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308" y="1380149"/>
              <a:ext cx="489120" cy="6208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36"/>
          <p:cNvSpPr txBox="1"/>
          <p:nvPr>
            <p:ph type="title"/>
          </p:nvPr>
        </p:nvSpPr>
        <p:spPr>
          <a:xfrm>
            <a:off x="502903" y="2766523"/>
            <a:ext cx="7734221" cy="1114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body"/>
          </p:nvPr>
        </p:nvSpPr>
        <p:spPr>
          <a:xfrm>
            <a:off x="530694" y="4709821"/>
            <a:ext cx="7734222" cy="27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2" type="body"/>
          </p:nvPr>
        </p:nvSpPr>
        <p:spPr>
          <a:xfrm>
            <a:off x="530694" y="2443859"/>
            <a:ext cx="773422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bg>
      <p:bgPr>
        <a:solidFill>
          <a:srgbClr val="660B1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/>
          <p:nvPr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7"/>
          <p:cNvSpPr txBox="1"/>
          <p:nvPr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7"/>
          <p:cNvSpPr txBox="1"/>
          <p:nvPr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7"/>
          <p:cNvSpPr txBox="1"/>
          <p:nvPr>
            <p:ph type="title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" type="body"/>
          </p:nvPr>
        </p:nvSpPr>
        <p:spPr>
          <a:xfrm>
            <a:off x="526131" y="2031339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7"/>
          <p:cNvSpPr/>
          <p:nvPr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and photo: white">
  <p:cSld name="Content and photo: whi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 txBox="1"/>
          <p:nvPr>
            <p:ph type="title"/>
          </p:nvPr>
        </p:nvSpPr>
        <p:spPr>
          <a:xfrm>
            <a:off x="525303" y="464386"/>
            <a:ext cx="4560579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" type="body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8"/>
          <p:cNvSpPr/>
          <p:nvPr>
            <p:ph idx="2" type="pic"/>
          </p:nvPr>
        </p:nvSpPr>
        <p:spPr>
          <a:xfrm>
            <a:off x="5573058" y="0"/>
            <a:ext cx="357094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8"/>
          <p:cNvSpPr/>
          <p:nvPr/>
        </p:nvSpPr>
        <p:spPr>
          <a:xfrm>
            <a:off x="0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38"/>
          <p:cNvGrpSpPr/>
          <p:nvPr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32" name="Google Shape;32;p38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33" name="Google Shape;33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 with IUPUI lockup">
  <p:cSld name="Closing slide with IUPUI lockup">
    <p:bg>
      <p:bgPr>
        <a:solidFill>
          <a:srgbClr val="690304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9"/>
          <p:cNvSpPr/>
          <p:nvPr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/>
          <p:nvPr/>
        </p:nvSpPr>
        <p:spPr>
          <a:xfrm>
            <a:off x="631042" y="4235585"/>
            <a:ext cx="536130" cy="92208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39"/>
          <p:cNvPicPr preferRelativeResize="0"/>
          <p:nvPr/>
        </p:nvPicPr>
        <p:blipFill rotWithShape="1">
          <a:blip r:embed="rId2">
            <a:alphaModFix/>
          </a:blip>
          <a:srcRect b="28718" l="11083" r="-1556" t="-147"/>
          <a:stretch/>
        </p:blipFill>
        <p:spPr>
          <a:xfrm>
            <a:off x="1240484" y="4147274"/>
            <a:ext cx="462222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-rgb.eps" id="39" name="Google Shape;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45" y="4326066"/>
            <a:ext cx="357525" cy="45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only: white">
  <p:cSld name="Content only: whit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 cap="non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/>
          <p:nvPr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0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0"/>
          <p:cNvSpPr txBox="1"/>
          <p:nvPr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0"/>
          <p:cNvSpPr txBox="1"/>
          <p:nvPr>
            <p:ph idx="2" type="body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»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6" name="Google Shape;46;p40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47" name="Google Shape;47;p40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49" name="Google Shape;49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40"/>
            <p:cNvSpPr txBox="1"/>
            <p:nvPr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only: black">
  <p:cSld name="Content only: black">
    <p:bg>
      <p:bgPr>
        <a:solidFill>
          <a:srgbClr val="26262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 txBox="1"/>
          <p:nvPr>
            <p:ph type="ctrTitle"/>
          </p:nvPr>
        </p:nvSpPr>
        <p:spPr>
          <a:xfrm>
            <a:off x="523348" y="759070"/>
            <a:ext cx="8004409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" type="subTitle"/>
          </p:nvPr>
        </p:nvSpPr>
        <p:spPr>
          <a:xfrm>
            <a:off x="523348" y="1630404"/>
            <a:ext cx="8011069" cy="281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41"/>
          <p:cNvSpPr txBox="1"/>
          <p:nvPr>
            <p:ph idx="2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1"/>
          <p:cNvSpPr/>
          <p:nvPr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41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57" name="Google Shape;57;p41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1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59" name="Google Shape;59;p4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41"/>
            <p:cNvSpPr txBox="1"/>
            <p:nvPr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and photo: black">
  <p:cSld name="Content and photo: black">
    <p:bg>
      <p:bgPr>
        <a:solidFill>
          <a:srgbClr val="252626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530124" y="464386"/>
            <a:ext cx="4560579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" type="body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42"/>
          <p:cNvSpPr/>
          <p:nvPr>
            <p:ph idx="2" type="pic"/>
          </p:nvPr>
        </p:nvSpPr>
        <p:spPr>
          <a:xfrm>
            <a:off x="5564909" y="0"/>
            <a:ext cx="357094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42"/>
          <p:cNvSpPr/>
          <p:nvPr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42"/>
          <p:cNvGrpSpPr/>
          <p:nvPr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67" name="Google Shape;67;p42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68" name="Google Shape;68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ooter: white">
  <p:cSld name="Blank with footer: whit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43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71" name="Google Shape;71;p43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3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73" name="Google Shape;73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43"/>
            <p:cNvSpPr txBox="1"/>
            <p:nvPr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ooter: black">
  <p:cSld name="Blank with footer: black">
    <p:bg>
      <p:bgPr>
        <a:solidFill>
          <a:srgbClr val="252626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44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77" name="Google Shape;77;p44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4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79" name="Google Shape;79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44"/>
            <p:cNvSpPr txBox="1"/>
            <p:nvPr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title"/>
          </p:nvPr>
        </p:nvSpPr>
        <p:spPr>
          <a:xfrm>
            <a:off x="530694" y="2735950"/>
            <a:ext cx="7734221" cy="434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/>
              <a:t>US Parks Visitors Data Trend</a:t>
            </a:r>
            <a:endParaRPr/>
          </a:p>
        </p:txBody>
      </p:sp>
      <p:sp>
        <p:nvSpPr>
          <p:cNvPr id="86" name="Google Shape;86;p1"/>
          <p:cNvSpPr txBox="1"/>
          <p:nvPr>
            <p:ph idx="1" type="body"/>
          </p:nvPr>
        </p:nvSpPr>
        <p:spPr>
          <a:xfrm>
            <a:off x="530694" y="4709821"/>
            <a:ext cx="7734222" cy="27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INDIANA UNIVERSITY BLOOMINGTON</a:t>
            </a:r>
            <a:endParaRPr/>
          </a:p>
        </p:txBody>
      </p:sp>
      <p:sp>
        <p:nvSpPr>
          <p:cNvPr id="87" name="Google Shape;87;p1"/>
          <p:cNvSpPr txBox="1"/>
          <p:nvPr>
            <p:ph idx="2" type="body"/>
          </p:nvPr>
        </p:nvSpPr>
        <p:spPr>
          <a:xfrm>
            <a:off x="530694" y="2443859"/>
            <a:ext cx="773422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Science Department, I590 - SQL/NoSQL Project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530695" y="3427206"/>
            <a:ext cx="7734221" cy="794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Huzefa Igatpuriwala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Saurabh Swaroop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Vijayakumar Perumalsamy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type="title"/>
          </p:nvPr>
        </p:nvSpPr>
        <p:spPr>
          <a:xfrm>
            <a:off x="525303" y="464386"/>
            <a:ext cx="8072597" cy="405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700"/>
              <a:buFont typeface="Arial"/>
              <a:buNone/>
            </a:pPr>
            <a:r>
              <a:rPr lang="en-US" sz="2700"/>
              <a:t>Research Questions</a:t>
            </a:r>
            <a:endParaRPr/>
          </a:p>
        </p:txBody>
      </p:sp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525303" y="1028700"/>
            <a:ext cx="8136097" cy="3393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Count of Different Park Types across US.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Countrywide Spread of Parks as per park type.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Different kinds of visitors across parks in past 10yrs.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Monthly Average of visitors in past 10yrs for each park.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Count of visitors for each month and year per park.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Statewise Park Type count.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Yearly Count of Each Recreation Type(Visitors) per park.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Interactive Web Application for Real Time Querying.</a:t>
            </a:r>
            <a:endParaRPr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title"/>
          </p:nvPr>
        </p:nvSpPr>
        <p:spPr>
          <a:xfrm>
            <a:off x="525303" y="464386"/>
            <a:ext cx="8072597" cy="405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700"/>
              <a:buFont typeface="Arial"/>
              <a:buNone/>
            </a:pPr>
            <a:r>
              <a:rPr lang="en-US" sz="2700"/>
              <a:t>Results</a:t>
            </a:r>
            <a:endParaRPr/>
          </a:p>
        </p:txBody>
      </p:sp>
      <p:sp>
        <p:nvSpPr>
          <p:cNvPr id="148" name="Google Shape;148;p8"/>
          <p:cNvSpPr txBox="1"/>
          <p:nvPr>
            <p:ph idx="1" type="body"/>
          </p:nvPr>
        </p:nvSpPr>
        <p:spPr>
          <a:xfrm>
            <a:off x="525303" y="1028700"/>
            <a:ext cx="8136097" cy="3393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Data Preprocessing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Data pulled from IRMA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Geo Location from Google API for Parks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543" y="1818762"/>
            <a:ext cx="7734357" cy="110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926" y="3239860"/>
            <a:ext cx="4710147" cy="95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idx="1" type="body"/>
          </p:nvPr>
        </p:nvSpPr>
        <p:spPr>
          <a:xfrm>
            <a:off x="525303" y="444500"/>
            <a:ext cx="8136097" cy="3977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Data Preprocessing(Cont.)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States and Abbreviations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Final Merged Dataset (Data from IRMA + Google API + State Abbreviations)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420" y="1154108"/>
            <a:ext cx="1200159" cy="1171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420" y="2684458"/>
            <a:ext cx="7056886" cy="184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>
            <p:ph idx="1" type="body"/>
          </p:nvPr>
        </p:nvSpPr>
        <p:spPr>
          <a:xfrm>
            <a:off x="525303" y="476250"/>
            <a:ext cx="8186897" cy="3945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Data Preprocessing(Cont.)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Import to MongoDB and Sample Document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22" y="1213580"/>
            <a:ext cx="4149990" cy="293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7903" y="1213580"/>
            <a:ext cx="3730793" cy="295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</a:t>
            </a:r>
            <a:endParaRPr b="1" sz="1600"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Count of Different Park Types across US.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800" y="1100669"/>
            <a:ext cx="4648200" cy="1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2445833"/>
            <a:ext cx="4325174" cy="240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Countrywise Spread of Parks using Geo-Location Info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499" y="1191632"/>
            <a:ext cx="4489579" cy="3710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Countrywise Spread of Parks using Geo-Location Info.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83" name="Google Shape;1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850" y="1197982"/>
            <a:ext cx="6950792" cy="289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Countrywise Spread of Parks using Geo-Location Info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0" y="1106932"/>
            <a:ext cx="6351978" cy="403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Different kinds of visitors across parks in past 10yrs.</a:t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95" name="Google Shape;1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099" y="1129887"/>
            <a:ext cx="6665943" cy="386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Different kinds of visitors across parks in past 10yrs.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118266"/>
            <a:ext cx="6119750" cy="402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506694" y="2484072"/>
            <a:ext cx="6802482" cy="65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/>
              <a:t>Problem Statement &amp;</a:t>
            </a:r>
            <a:br>
              <a:rPr lang="en-US" sz="3000"/>
            </a:br>
            <a:r>
              <a:rPr lang="en-US" sz="3000"/>
              <a:t>Motivation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526131" y="2031339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SECTION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Monthly Average of visitors in past 10yrs for each park.</a:t>
            </a:r>
            <a:endParaRPr b="1" sz="1600"/>
          </a:p>
          <a:p>
            <a:pPr indent="-2413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07" name="Google Shape;2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200" y="1101050"/>
            <a:ext cx="4790876" cy="40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Monthly Average of visitors in past 10yrs for each park.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00" y="1092407"/>
            <a:ext cx="6470650" cy="405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Count of visitors for each month and year per park.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19" name="Google Shape;2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00" y="1083604"/>
            <a:ext cx="4833340" cy="4059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Count of visitors for each month and year per park.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25" name="Google Shape;2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50" y="1120222"/>
            <a:ext cx="5621634" cy="388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Statewise Park Type count.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31" name="Google Shape;2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482" y="1105738"/>
            <a:ext cx="7543036" cy="3273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Statewise Park Type count.</a:t>
            </a:r>
            <a:endParaRPr b="1"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1118671"/>
            <a:ext cx="6307167" cy="377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Yearly Count of Each Recreation Type(Visitors) per park.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060" y="1135846"/>
            <a:ext cx="7617640" cy="3419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idx="1" type="body"/>
          </p:nvPr>
        </p:nvSpPr>
        <p:spPr>
          <a:xfrm>
            <a:off x="525303" y="469900"/>
            <a:ext cx="8180547" cy="3951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MongoDB Aggregations using PyMongo(Cont.)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Yearly Count of Each Recreation Type(Visitors) per park.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1191633"/>
            <a:ext cx="6266298" cy="3923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525303" y="990600"/>
            <a:ext cx="8180547" cy="343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55" name="Google Shape;255;p25"/>
          <p:cNvSpPr txBox="1"/>
          <p:nvPr>
            <p:ph type="title"/>
          </p:nvPr>
        </p:nvSpPr>
        <p:spPr>
          <a:xfrm>
            <a:off x="525303" y="464386"/>
            <a:ext cx="8072597" cy="405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700"/>
              <a:buFont typeface="Arial"/>
              <a:buNone/>
            </a:pPr>
            <a:r>
              <a:rPr lang="en-US" sz="2700"/>
              <a:t>Interactive Web Application</a:t>
            </a:r>
            <a:endParaRPr/>
          </a:p>
        </p:txBody>
      </p:sp>
      <p:sp>
        <p:nvSpPr>
          <p:cNvPr id="256" name="Google Shape;256;p25"/>
          <p:cNvSpPr txBox="1"/>
          <p:nvPr/>
        </p:nvSpPr>
        <p:spPr>
          <a:xfrm>
            <a:off x="525303" y="920750"/>
            <a:ext cx="8180547" cy="3501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Normalize Final Merged CSV into 2 tables in MySQL DB.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Park Locations – Contains Park Details with State and Lat/Long co-ordinates.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Park Visitors – Contains Month-wise park visitor count for past 10yrs.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Build Python Web-application and Test in Local.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Migrate Local MySQL data to AWS RDS MySQL.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Deploy Local Python Web-App to AWS EC2 Instance.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Use Interactive Web-App for Real-Time Querying/Reporting.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idx="1" type="body"/>
          </p:nvPr>
        </p:nvSpPr>
        <p:spPr>
          <a:xfrm>
            <a:off x="525303" y="990600"/>
            <a:ext cx="8180547" cy="343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62" name="Google Shape;262;p26"/>
          <p:cNvSpPr txBox="1"/>
          <p:nvPr/>
        </p:nvSpPr>
        <p:spPr>
          <a:xfrm>
            <a:off x="525303" y="495300"/>
            <a:ext cx="8180547" cy="3926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</a:rPr>
              <a:t>ER Diagram of NPS Parks Visitors database</a:t>
            </a: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0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00" y="1217025"/>
            <a:ext cx="6112024" cy="32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525303" y="464386"/>
            <a:ext cx="8072597" cy="405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700"/>
              <a:buFont typeface="Arial"/>
              <a:buNone/>
            </a:pPr>
            <a:r>
              <a:rPr lang="en-US" sz="2700"/>
              <a:t>Problem Statement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525303" y="1028700"/>
            <a:ext cx="8136097" cy="3393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</a:t>
            </a:r>
            <a:r>
              <a:rPr lang="en-US" sz="1600"/>
              <a:t>arks are iconic symbols of United States which represent </a:t>
            </a:r>
            <a:r>
              <a:rPr lang="en-US" sz="1600"/>
              <a:t>beauty of nature, historic site, monument or wildlife reserve 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379</a:t>
            </a:r>
            <a:r>
              <a:rPr lang="en-US" sz="1600"/>
              <a:t> Parks in US are operated/managed by National Parks Services(NPS)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Key factors which determine choosing a Park are as below</a:t>
            </a:r>
            <a:endParaRPr/>
          </a:p>
          <a:p>
            <a:pPr indent="-1714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</a:pPr>
            <a:r>
              <a:rPr lang="en-US" sz="1600"/>
              <a:t>Temperature/Weather Conditions during time of visit.</a:t>
            </a:r>
            <a:endParaRPr/>
          </a:p>
          <a:p>
            <a:pPr indent="-1714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</a:pPr>
            <a:r>
              <a:rPr lang="en-US" sz="1600"/>
              <a:t>Approx. visitor count during time of visit.</a:t>
            </a:r>
            <a:endParaRPr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idx="1" type="body"/>
          </p:nvPr>
        </p:nvSpPr>
        <p:spPr>
          <a:xfrm>
            <a:off x="525303" y="990600"/>
            <a:ext cx="8180547" cy="343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69" name="Google Shape;269;p27"/>
          <p:cNvSpPr txBox="1"/>
          <p:nvPr/>
        </p:nvSpPr>
        <p:spPr>
          <a:xfrm>
            <a:off x="525303" y="495300"/>
            <a:ext cx="8180547" cy="3926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Python Web-application for Testing Locally.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0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1224518"/>
            <a:ext cx="6223000" cy="342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idx="1" type="body"/>
          </p:nvPr>
        </p:nvSpPr>
        <p:spPr>
          <a:xfrm>
            <a:off x="525303" y="990600"/>
            <a:ext cx="8180547" cy="343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76" name="Google Shape;276;p28"/>
          <p:cNvSpPr txBox="1"/>
          <p:nvPr/>
        </p:nvSpPr>
        <p:spPr>
          <a:xfrm>
            <a:off x="525303" y="495300"/>
            <a:ext cx="8180547" cy="3926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Python Web-application for Testing Locally.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0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0" y="1133402"/>
            <a:ext cx="6621193" cy="401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525303" y="990600"/>
            <a:ext cx="8180547" cy="343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83" name="Google Shape;283;p29"/>
          <p:cNvSpPr txBox="1"/>
          <p:nvPr/>
        </p:nvSpPr>
        <p:spPr>
          <a:xfrm>
            <a:off x="525303" y="495300"/>
            <a:ext cx="8180547" cy="3926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Migrate Local MySQL data to AWS RDS MySQL (Using AWS Data Migration Service).</a:t>
            </a:r>
            <a:endParaRPr/>
          </a:p>
        </p:txBody>
      </p:sp>
      <p:pic>
        <p:nvPicPr>
          <p:cNvPr id="284" name="Google Shape;2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1372628"/>
            <a:ext cx="5632160" cy="323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idx="1" type="body"/>
          </p:nvPr>
        </p:nvSpPr>
        <p:spPr>
          <a:xfrm>
            <a:off x="525303" y="990600"/>
            <a:ext cx="8180547" cy="343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90" name="Google Shape;290;p30"/>
          <p:cNvSpPr txBox="1"/>
          <p:nvPr/>
        </p:nvSpPr>
        <p:spPr>
          <a:xfrm>
            <a:off x="525303" y="495300"/>
            <a:ext cx="8180547" cy="3926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Deploy Local Python Web-App to AWS EC2 Instance.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0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168057"/>
            <a:ext cx="6130524" cy="348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idx="1" type="body"/>
          </p:nvPr>
        </p:nvSpPr>
        <p:spPr>
          <a:xfrm>
            <a:off x="525303" y="990600"/>
            <a:ext cx="8180547" cy="343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97" name="Google Shape;297;p31"/>
          <p:cNvSpPr txBox="1"/>
          <p:nvPr/>
        </p:nvSpPr>
        <p:spPr>
          <a:xfrm>
            <a:off x="525303" y="495300"/>
            <a:ext cx="8180547" cy="3926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Use Interactive Web-App for Real-Time Querying/Reporting.</a:t>
            </a: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068" y="1217032"/>
            <a:ext cx="6672982" cy="343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idx="1" type="body"/>
          </p:nvPr>
        </p:nvSpPr>
        <p:spPr>
          <a:xfrm>
            <a:off x="525303" y="990600"/>
            <a:ext cx="8180547" cy="343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304" name="Google Shape;304;p32"/>
          <p:cNvSpPr txBox="1"/>
          <p:nvPr/>
        </p:nvSpPr>
        <p:spPr>
          <a:xfrm>
            <a:off x="525303" y="495300"/>
            <a:ext cx="8180547" cy="3926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Error Message Integration on Web-App</a:t>
            </a:r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164286"/>
            <a:ext cx="6832600" cy="348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525303" y="990600"/>
            <a:ext cx="8180547" cy="343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311" name="Google Shape;311;p33"/>
          <p:cNvSpPr txBox="1"/>
          <p:nvPr/>
        </p:nvSpPr>
        <p:spPr>
          <a:xfrm>
            <a:off x="525303" y="495300"/>
            <a:ext cx="8180547" cy="3926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Top 10 Most Visited National Parks in US</a:t>
            </a:r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0" y="1164286"/>
            <a:ext cx="6832600" cy="348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/>
        </p:nvSpPr>
        <p:spPr>
          <a:xfrm>
            <a:off x="3308350" y="2095500"/>
            <a:ext cx="210769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525303" y="464386"/>
            <a:ext cx="8072597" cy="405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700"/>
              <a:buFont typeface="Arial"/>
              <a:buNone/>
            </a:pPr>
            <a:r>
              <a:rPr lang="en-US" sz="2700"/>
              <a:t>Motivation</a:t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525303" y="1028700"/>
            <a:ext cx="8136097" cy="3393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Cost and Effort for Park visit make it very important to choose an ideal park.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For a particular month, factors like crowd and weather need to be analysed before visit.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Increase in visitor count is also influenced by ease of availability of cameras and smartphones nowadays.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As a visitor, moderates crowds and ideal weather make it a worthwhile trip.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For food vendors, ideal park selection becomes important for sales.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Good data analysis or visualizations are hard to find for National Parks.</a:t>
            </a:r>
            <a:endParaRPr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4927f3517_0_20"/>
          <p:cNvSpPr txBox="1"/>
          <p:nvPr>
            <p:ph type="title"/>
          </p:nvPr>
        </p:nvSpPr>
        <p:spPr>
          <a:xfrm>
            <a:off x="506694" y="2484072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/>
              <a:t>Data, Objective and Technologies Used</a:t>
            </a:r>
            <a:endParaRPr/>
          </a:p>
        </p:txBody>
      </p:sp>
      <p:sp>
        <p:nvSpPr>
          <p:cNvPr id="112" name="Google Shape;112;g84927f3517_0_20"/>
          <p:cNvSpPr txBox="1"/>
          <p:nvPr>
            <p:ph idx="1" type="body"/>
          </p:nvPr>
        </p:nvSpPr>
        <p:spPr>
          <a:xfrm>
            <a:off x="526131" y="2031339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SECTION 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525303" y="464386"/>
            <a:ext cx="8072597" cy="405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700"/>
              <a:buFont typeface="Arial"/>
              <a:buNone/>
            </a:pPr>
            <a:r>
              <a:rPr lang="en-US" sz="2700"/>
              <a:t>Data</a:t>
            </a:r>
            <a:endParaRPr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525303" y="1028700"/>
            <a:ext cx="8136097" cy="3393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Integrated Resource Management Applications(IRMA) provides easy access to National Park Service Information.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Portal provides month-wise visitor count for all National Parks from 1904 to 2019.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 data was downloaded in CSV format for past 10yrs from IRMA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Additionally, Google Maps API was used to tie Geolocation info with National Parks.</a:t>
            </a:r>
            <a:endParaRPr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4927f3517_0_9"/>
          <p:cNvSpPr txBox="1"/>
          <p:nvPr>
            <p:ph type="title"/>
          </p:nvPr>
        </p:nvSpPr>
        <p:spPr>
          <a:xfrm>
            <a:off x="525303" y="464386"/>
            <a:ext cx="8072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700"/>
              <a:buFont typeface="Arial"/>
              <a:buNone/>
            </a:pPr>
            <a:r>
              <a:rPr lang="en-US" sz="2700"/>
              <a:t>Objective</a:t>
            </a:r>
            <a:endParaRPr/>
          </a:p>
        </p:txBody>
      </p:sp>
      <p:sp>
        <p:nvSpPr>
          <p:cNvPr id="124" name="Google Shape;124;g84927f3517_0_9"/>
          <p:cNvSpPr txBox="1"/>
          <p:nvPr>
            <p:ph idx="1" type="body"/>
          </p:nvPr>
        </p:nvSpPr>
        <p:spPr>
          <a:xfrm>
            <a:off x="525303" y="1028700"/>
            <a:ext cx="81360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Identify how parks visitor data can be leveraged to make someone’s trip worthwhile. </a:t>
            </a:r>
            <a:endParaRPr sz="1600"/>
          </a:p>
          <a:p>
            <a:pPr indent="-273050" lvl="1" marL="742950" rtl="0" algn="l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Data Preprocessing</a:t>
            </a:r>
            <a:endParaRPr sz="1600"/>
          </a:p>
          <a:p>
            <a:pPr indent="-273050" lvl="1" marL="742950" rtl="0" algn="l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Using NoSQL Database for Analysis/Visualizations.</a:t>
            </a:r>
            <a:endParaRPr sz="1600"/>
          </a:p>
          <a:p>
            <a:pPr indent="-273050" lvl="1" marL="742950" rtl="0" algn="l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Using SQL Database with Interactive Web Client.</a:t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4927f3517_0_14"/>
          <p:cNvSpPr txBox="1"/>
          <p:nvPr>
            <p:ph type="title"/>
          </p:nvPr>
        </p:nvSpPr>
        <p:spPr>
          <a:xfrm>
            <a:off x="525303" y="464386"/>
            <a:ext cx="8072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700"/>
              <a:buFont typeface="Arial"/>
              <a:buNone/>
            </a:pPr>
            <a:r>
              <a:rPr lang="en-US" sz="2700"/>
              <a:t>Technologies Used and Why?</a:t>
            </a:r>
            <a:endParaRPr/>
          </a:p>
        </p:txBody>
      </p:sp>
      <p:sp>
        <p:nvSpPr>
          <p:cNvPr id="130" name="Google Shape;130;g84927f3517_0_14"/>
          <p:cNvSpPr txBox="1"/>
          <p:nvPr>
            <p:ph idx="1" type="body"/>
          </p:nvPr>
        </p:nvSpPr>
        <p:spPr>
          <a:xfrm>
            <a:off x="525303" y="1028700"/>
            <a:ext cx="81360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Jupyter Notebooks with Pandas Library.</a:t>
            </a:r>
            <a:endParaRPr sz="1600"/>
          </a:p>
          <a:p>
            <a:pPr indent="-247650" lvl="1" marL="74295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Powerful way to write and iterate Python code</a:t>
            </a:r>
            <a:endParaRPr sz="1200"/>
          </a:p>
          <a:p>
            <a:pPr indent="-247650" lvl="1" marL="74295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Pandas is capable of data analysis with minimal coding.</a:t>
            </a:r>
            <a:endParaRPr sz="1200"/>
          </a:p>
          <a:p>
            <a:pPr indent="-330200" lvl="0" marL="342900" rtl="0" algn="l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MongoDB, PyMongo and IPyWidgets.</a:t>
            </a:r>
            <a:endParaRPr sz="1600"/>
          </a:p>
          <a:p>
            <a:pPr indent="-247650" lvl="1" marL="74295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NoSQL collection DB with the power similar to SQL database.</a:t>
            </a:r>
            <a:endParaRPr sz="1200"/>
          </a:p>
          <a:p>
            <a:pPr indent="-247650" lvl="1" marL="74295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PyMongo is python distribution for working with MongoDB.</a:t>
            </a:r>
            <a:endParaRPr sz="1200"/>
          </a:p>
          <a:p>
            <a:pPr indent="-247650" lvl="1" marL="74295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Jupyter Widgets ‘interact’ for UI controls </a:t>
            </a:r>
            <a:endParaRPr sz="1200"/>
          </a:p>
          <a:p>
            <a:pPr indent="-330200" lvl="0" marL="342900" rtl="0" algn="l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MySQL and Amazon Web Services.</a:t>
            </a:r>
            <a:endParaRPr sz="1600"/>
          </a:p>
          <a:p>
            <a:pPr indent="-247650" lvl="1" marL="74295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MySQL popular open source DB for Web application development.</a:t>
            </a:r>
            <a:endParaRPr sz="1200"/>
          </a:p>
          <a:p>
            <a:pPr indent="-247650" lvl="1" marL="742950" rtl="0" algn="l">
              <a:spcBef>
                <a:spcPts val="6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AWS provides on demand access to scalable web and app servers, storage DB’s, content delivery and other apps for easy build of web apps.</a:t>
            </a:r>
            <a:endParaRPr sz="12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0" marL="1714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69850" lvl="1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506694" y="2484072"/>
            <a:ext cx="6802482" cy="65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/>
              <a:t>Research Questions &amp;</a:t>
            </a:r>
            <a:br>
              <a:rPr lang="en-US" sz="3000"/>
            </a:br>
            <a:r>
              <a:rPr lang="en-US" sz="3000"/>
              <a:t>Results</a:t>
            </a:r>
            <a:endParaRPr/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526131" y="2031339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SECTION 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2020-05-01T06:24:01Z</dcterms:created>
  <dc:creator>Igatpuriwala, Huzefa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